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79" r:id="rId6"/>
    <p:sldId id="284" r:id="rId7"/>
    <p:sldId id="286" r:id="rId8"/>
    <p:sldId id="278" r:id="rId9"/>
    <p:sldId id="281" r:id="rId10"/>
    <p:sldId id="287" r:id="rId11"/>
    <p:sldId id="263" r:id="rId12"/>
    <p:sldId id="272" r:id="rId13"/>
    <p:sldId id="283" r:id="rId1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Re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Re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zz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21E80A2-8BB4-4FD4-A5EC-D14F5F71B65D}" type="datetimeFigureOut">
              <a:rPr lang="pt-BR" smtClean="0"/>
              <a:pPr/>
              <a:t>09/06/2014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772606C-8473-4D0E-A556-1E8AB2A6092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5" name="Re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3717174"/>
          </a:xfrm>
        </p:spPr>
        <p:txBody>
          <a:bodyPr>
            <a:normAutofit fontScale="90000"/>
          </a:bodyPr>
          <a:lstStyle/>
          <a:p>
            <a:r>
              <a:rPr lang="pt-BR" sz="6000" b="1" dirty="0" smtClean="0"/>
              <a:t>Nosso papel como instrumento mediador de políticas</a:t>
            </a:r>
            <a:endParaRPr lang="pt-BR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Text Box 2"/>
          <p:cNvSpPr txBox="1">
            <a:spLocks noChangeArrowheads="1"/>
          </p:cNvSpPr>
          <p:nvPr/>
        </p:nvSpPr>
        <p:spPr bwMode="auto">
          <a:xfrm>
            <a:off x="1116013" y="404813"/>
            <a:ext cx="7620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1" lang="pt-BR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QUAL</a:t>
            </a:r>
            <a:r>
              <a:rPr kumimoji="1" lang="pt-BR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kumimoji="1" lang="pt-B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FUNÇÃO</a:t>
            </a:r>
            <a:r>
              <a:rPr kumimoji="1" lang="pt-B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kumimoji="1" lang="pt-BR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 EDUCAÇÃO ESPECIAL?</a:t>
            </a:r>
          </a:p>
        </p:txBody>
      </p:sp>
      <p:pic>
        <p:nvPicPr>
          <p:cNvPr id="571395" name="Picture 3" descr="PE0160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2492375"/>
            <a:ext cx="518160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1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1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1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1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139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para o blo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0850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674056" cy="6480720"/>
          </a:xfrm>
        </p:spPr>
        <p:txBody>
          <a:bodyPr>
            <a:noAutofit/>
          </a:bodyPr>
          <a:lstStyle/>
          <a:p>
            <a:r>
              <a:rPr lang="pt-BR" sz="3600" b="1" dirty="0" smtClean="0"/>
              <a:t>“Ao assumir o papel de mediador pedagógico, o professor torna-se provocador, contraditor, facilitador, orientador. (...) primeiro o professor faz a leitura do conteúdo, apropriando-se dele. Em seguida, coloca-o à disposição dos alunos que, por sua vez, o refazem, o reconstroem para si, tornando-o seu, dando-lhe um novo sentido.”    (GASPARIN, 2007)</a:t>
            </a:r>
            <a:r>
              <a:rPr lang="pt-BR" sz="3600" dirty="0" smtClean="0"/>
              <a:t/>
            </a:r>
            <a:br>
              <a:rPr lang="pt-BR" sz="3600" dirty="0" smtClean="0"/>
            </a:br>
            <a:endParaRPr lang="pt-B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as-classes-palavras-se-encarregam-estudo-das-estruturas-que-constituem-as-palavras-502e57855a8a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-46475"/>
            <a:ext cx="6575690" cy="6904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1000imagens_-_caminho_a_percorr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0"/>
            <a:ext cx="5184576" cy="6866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r>
              <a:rPr lang="pt-BR" sz="4800" dirty="0"/>
              <a:t>“ Como o corpo se forma inicialmente dentro  do seio materno , assim  a consciência do homem desperta envolvida na consciência </a:t>
            </a:r>
            <a:r>
              <a:rPr lang="pt-BR" sz="4800" dirty="0" smtClean="0"/>
              <a:t>alheia”                                                (Bakhtin)</a:t>
            </a:r>
            <a:r>
              <a:rPr lang="pt-BR" sz="4800" dirty="0"/>
              <a:t/>
            </a:r>
            <a:br>
              <a:rPr lang="pt-BR" sz="4800" dirty="0"/>
            </a:br>
            <a:endParaRPr lang="pt-B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bebe-sorrind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404813"/>
            <a:ext cx="7847012" cy="5691187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pt-B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Tx/>
              <a:buNone/>
            </a:pPr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PARADIGMA EM RELAÇÃO À PESSOA </a:t>
            </a:r>
          </a:p>
          <a:p>
            <a:pPr algn="ctr" eaLnBrk="1" hangingPunct="1">
              <a:buFontTx/>
              <a:buNone/>
            </a:pPr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 DEFICIÊNCIA: </a:t>
            </a:r>
          </a:p>
          <a:p>
            <a:pPr algn="ctr" eaLnBrk="1" hangingPunct="1">
              <a:buFontTx/>
              <a:buNone/>
            </a:pPr>
            <a:r>
              <a:rPr lang="pt-BR" sz="3600" dirty="0" smtClean="0"/>
              <a:t>Conjunto de valores, ideias e práticas sociais que caracterizam a relação da sociedade com segmento populacional constituído pelos cidadãos com deficiência. 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332656"/>
            <a:ext cx="7498080" cy="2376264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BR" sz="2900" dirty="0" smtClean="0"/>
              <a:t>Em 1980, a OMS, publica a ICIDH traduzida em Português como: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pt-BR" sz="2900" dirty="0" smtClean="0"/>
          </a:p>
          <a:p>
            <a:pPr eaLnBrk="1" hangingPunct="1">
              <a:lnSpc>
                <a:spcPct val="80000"/>
              </a:lnSpc>
            </a:pPr>
            <a:r>
              <a:rPr lang="pt-BR" sz="2900" dirty="0" smtClean="0"/>
              <a:t>Classificação Internacional de Deficiências, Incapacidades e Desvantagens – CIDID, que se fundamenta na trilogia:</a:t>
            </a:r>
          </a:p>
          <a:p>
            <a:pPr eaLnBrk="1" hangingPunct="1">
              <a:lnSpc>
                <a:spcPct val="80000"/>
              </a:lnSpc>
              <a:buNone/>
            </a:pPr>
            <a:endParaRPr lang="pt-BR" sz="2800" dirty="0" smtClean="0"/>
          </a:p>
        </p:txBody>
      </p:sp>
      <p:grpSp>
        <p:nvGrpSpPr>
          <p:cNvPr id="2" name="Grupo 11"/>
          <p:cNvGrpSpPr/>
          <p:nvPr/>
        </p:nvGrpSpPr>
        <p:grpSpPr>
          <a:xfrm>
            <a:off x="1619672" y="2924944"/>
            <a:ext cx="6552728" cy="3583632"/>
            <a:chOff x="1691680" y="2060848"/>
            <a:chExt cx="6552728" cy="3727648"/>
          </a:xfrm>
        </p:grpSpPr>
        <p:grpSp>
          <p:nvGrpSpPr>
            <p:cNvPr id="3" name="Grupo 13"/>
            <p:cNvGrpSpPr/>
            <p:nvPr/>
          </p:nvGrpSpPr>
          <p:grpSpPr>
            <a:xfrm>
              <a:off x="1835696" y="2060848"/>
              <a:ext cx="6408712" cy="2880320"/>
              <a:chOff x="1835696" y="2060848"/>
              <a:chExt cx="6408712" cy="2880320"/>
            </a:xfrm>
          </p:grpSpPr>
          <p:sp>
            <p:nvSpPr>
              <p:cNvPr id="15" name="Seta em curva para baixo 14"/>
              <p:cNvSpPr/>
              <p:nvPr/>
            </p:nvSpPr>
            <p:spPr>
              <a:xfrm>
                <a:off x="2483768" y="2708920"/>
                <a:ext cx="2304256" cy="720080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Seta em curva para baixo 15"/>
              <p:cNvSpPr/>
              <p:nvPr/>
            </p:nvSpPr>
            <p:spPr>
              <a:xfrm flipH="1">
                <a:off x="5148064" y="2780928"/>
                <a:ext cx="2232248" cy="720080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Seta em curva para baixo 16"/>
              <p:cNvSpPr/>
              <p:nvPr/>
            </p:nvSpPr>
            <p:spPr>
              <a:xfrm flipV="1">
                <a:off x="5076056" y="4077072"/>
                <a:ext cx="2376264" cy="792088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Seta em curva para baixo 17"/>
              <p:cNvSpPr/>
              <p:nvPr/>
            </p:nvSpPr>
            <p:spPr>
              <a:xfrm flipH="1" flipV="1">
                <a:off x="2123728" y="4149080"/>
                <a:ext cx="2448272" cy="792088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Seta em curva para baixo 18"/>
              <p:cNvSpPr/>
              <p:nvPr/>
            </p:nvSpPr>
            <p:spPr>
              <a:xfrm>
                <a:off x="1835696" y="2060848"/>
                <a:ext cx="6408712" cy="1304528"/>
              </a:xfrm>
              <a:prstGeom prst="curvedDown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Seta em curva para baixo 13"/>
            <p:cNvSpPr/>
            <p:nvPr/>
          </p:nvSpPr>
          <p:spPr>
            <a:xfrm flipH="1" flipV="1">
              <a:off x="1691680" y="4509120"/>
              <a:ext cx="6192688" cy="1279376"/>
            </a:xfrm>
            <a:prstGeom prst="curved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sp>
        <p:nvSpPr>
          <p:cNvPr id="20" name="CaixaDeTexto 19"/>
          <p:cNvSpPr txBox="1"/>
          <p:nvPr/>
        </p:nvSpPr>
        <p:spPr>
          <a:xfrm>
            <a:off x="1079104" y="4221088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/>
              <a:t>Deficiência  -  Incapacidade - Desvantagem</a:t>
            </a:r>
            <a:endParaRPr lang="pt-BR" sz="3200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3068960"/>
            <a:ext cx="749808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pt-BR" sz="3200" dirty="0" smtClean="0"/>
              <a:t>Deficiência     Atividades    Participação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45920" y="260648"/>
            <a:ext cx="7498080" cy="2341240"/>
          </a:xfrm>
        </p:spPr>
        <p:txBody>
          <a:bodyPr/>
          <a:lstStyle/>
          <a:p>
            <a:pPr eaLnBrk="1" hangingPunct="1">
              <a:buNone/>
            </a:pPr>
            <a:r>
              <a:rPr lang="pt-BR" sz="3900" dirty="0" smtClean="0"/>
              <a:t>1997    OMS    ICIDH2, que se fundamenta em outra trilogia:</a:t>
            </a:r>
          </a:p>
          <a:p>
            <a:pPr eaLnBrk="1" hangingPunct="1">
              <a:buNone/>
            </a:pPr>
            <a:endParaRPr lang="pt-BR" dirty="0" smtClean="0"/>
          </a:p>
        </p:txBody>
      </p:sp>
      <p:grpSp>
        <p:nvGrpSpPr>
          <p:cNvPr id="2" name="Grupo 14"/>
          <p:cNvGrpSpPr/>
          <p:nvPr/>
        </p:nvGrpSpPr>
        <p:grpSpPr>
          <a:xfrm>
            <a:off x="1691680" y="2060848"/>
            <a:ext cx="6552728" cy="3727648"/>
            <a:chOff x="1691680" y="2060848"/>
            <a:chExt cx="6552728" cy="3727648"/>
          </a:xfrm>
        </p:grpSpPr>
        <p:grpSp>
          <p:nvGrpSpPr>
            <p:cNvPr id="3" name="Grupo 13"/>
            <p:cNvGrpSpPr/>
            <p:nvPr/>
          </p:nvGrpSpPr>
          <p:grpSpPr>
            <a:xfrm>
              <a:off x="1835696" y="2060848"/>
              <a:ext cx="6408712" cy="2880320"/>
              <a:chOff x="1835696" y="2060848"/>
              <a:chExt cx="6408712" cy="2880320"/>
            </a:xfrm>
          </p:grpSpPr>
          <p:sp>
            <p:nvSpPr>
              <p:cNvPr id="5" name="Seta em curva para baixo 4"/>
              <p:cNvSpPr/>
              <p:nvPr/>
            </p:nvSpPr>
            <p:spPr>
              <a:xfrm>
                <a:off x="2483768" y="2708920"/>
                <a:ext cx="2304256" cy="720080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Seta em curva para baixo 5"/>
              <p:cNvSpPr/>
              <p:nvPr/>
            </p:nvSpPr>
            <p:spPr>
              <a:xfrm flipH="1">
                <a:off x="5148064" y="2780928"/>
                <a:ext cx="2232248" cy="720080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Seta em curva para baixo 7"/>
              <p:cNvSpPr/>
              <p:nvPr/>
            </p:nvSpPr>
            <p:spPr>
              <a:xfrm flipV="1">
                <a:off x="5076056" y="4077072"/>
                <a:ext cx="2376264" cy="792088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Seta em curva para baixo 8"/>
              <p:cNvSpPr/>
              <p:nvPr/>
            </p:nvSpPr>
            <p:spPr>
              <a:xfrm flipH="1" flipV="1">
                <a:off x="2123728" y="4149080"/>
                <a:ext cx="2448272" cy="792088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Seta em curva para baixo 9"/>
              <p:cNvSpPr/>
              <p:nvPr/>
            </p:nvSpPr>
            <p:spPr>
              <a:xfrm>
                <a:off x="1835696" y="2060848"/>
                <a:ext cx="6408712" cy="1304528"/>
              </a:xfrm>
              <a:prstGeom prst="curvedDown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Seta em curva para baixo 10"/>
            <p:cNvSpPr/>
            <p:nvPr/>
          </p:nvSpPr>
          <p:spPr>
            <a:xfrm flipH="1" flipV="1">
              <a:off x="1691680" y="4509120"/>
              <a:ext cx="6192688" cy="1279376"/>
            </a:xfrm>
            <a:prstGeom prst="curved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sp>
        <p:nvSpPr>
          <p:cNvPr id="12" name="Seta para a direita 11"/>
          <p:cNvSpPr/>
          <p:nvPr/>
        </p:nvSpPr>
        <p:spPr>
          <a:xfrm flipV="1">
            <a:off x="3059832" y="692695"/>
            <a:ext cx="144016" cy="457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Seta para a direita 12"/>
          <p:cNvSpPr/>
          <p:nvPr/>
        </p:nvSpPr>
        <p:spPr>
          <a:xfrm flipV="1">
            <a:off x="4572000" y="692695"/>
            <a:ext cx="144016" cy="457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187450" y="620713"/>
            <a:ext cx="7315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BR" sz="2800" b="1" u="sng">
                <a:solidFill>
                  <a:schemeClr val="tx1"/>
                </a:solidFill>
                <a:latin typeface="Verdana" pitchFamily="34" charset="0"/>
              </a:rPr>
              <a:t>DIMENSÃO DO PLANEJAMENTO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059113" y="1268413"/>
            <a:ext cx="358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BR" sz="2800">
                <a:solidFill>
                  <a:schemeClr val="tx1"/>
                </a:solidFill>
                <a:latin typeface="Times New Roman" pitchFamily="18" charset="0"/>
              </a:rPr>
              <a:t>Finalidade</a:t>
            </a: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 rot="-13491574">
            <a:off x="2771775" y="2636838"/>
            <a:ext cx="3675063" cy="3686175"/>
          </a:xfrm>
          <a:prstGeom prst="rtTriangle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539750" y="47244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BR" sz="2800">
                <a:solidFill>
                  <a:schemeClr val="tx1"/>
                </a:solidFill>
                <a:latin typeface="Times New Roman" pitchFamily="18" charset="0"/>
              </a:rPr>
              <a:t>Realidade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7164388" y="4724400"/>
            <a:ext cx="1828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BR" sz="2800">
                <a:solidFill>
                  <a:schemeClr val="tx1"/>
                </a:solidFill>
                <a:latin typeface="Times New Roman" pitchFamily="18" charset="0"/>
              </a:rPr>
              <a:t>Mediações</a:t>
            </a: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 rot="19014608">
            <a:off x="1619250" y="2708275"/>
            <a:ext cx="2514600" cy="404813"/>
          </a:xfrm>
          <a:prstGeom prst="leftRightArrow">
            <a:avLst>
              <a:gd name="adj1" fmla="val 50000"/>
              <a:gd name="adj2" fmla="val 1242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47112" name="AutoShape 8"/>
          <p:cNvSpPr>
            <a:spLocks noChangeArrowheads="1"/>
          </p:cNvSpPr>
          <p:nvPr/>
        </p:nvSpPr>
        <p:spPr bwMode="auto">
          <a:xfrm rot="-2152851">
            <a:off x="6227763" y="1844675"/>
            <a:ext cx="381000" cy="2433638"/>
          </a:xfrm>
          <a:prstGeom prst="upDownArrow">
            <a:avLst>
              <a:gd name="adj1" fmla="val 50000"/>
              <a:gd name="adj2" fmla="val 127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3132138" y="4797425"/>
            <a:ext cx="3200400" cy="381000"/>
          </a:xfrm>
          <a:prstGeom prst="leftRightArrow">
            <a:avLst>
              <a:gd name="adj1" fmla="val 50000"/>
              <a:gd name="adj2" fmla="val 168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026"/>
          <p:cNvSpPr txBox="1">
            <a:spLocks noChangeArrowheads="1"/>
          </p:cNvSpPr>
          <p:nvPr/>
        </p:nvSpPr>
        <p:spPr bwMode="auto">
          <a:xfrm>
            <a:off x="1676400" y="609600"/>
            <a:ext cx="5867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BR" sz="2800" b="1" u="sng">
                <a:solidFill>
                  <a:schemeClr val="tx1"/>
                </a:solidFill>
                <a:latin typeface="Verdana" pitchFamily="34" charset="0"/>
              </a:rPr>
              <a:t>CICLO DO PLANEJAMENTO</a:t>
            </a:r>
          </a:p>
        </p:txBody>
      </p:sp>
      <p:sp>
        <p:nvSpPr>
          <p:cNvPr id="46083" name="Text Box 1027"/>
          <p:cNvSpPr txBox="1">
            <a:spLocks noChangeArrowheads="1"/>
          </p:cNvSpPr>
          <p:nvPr/>
        </p:nvSpPr>
        <p:spPr bwMode="auto">
          <a:xfrm>
            <a:off x="2590800" y="1752600"/>
            <a:ext cx="403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BR" sz="2800">
                <a:solidFill>
                  <a:schemeClr val="tx1"/>
                </a:solidFill>
                <a:latin typeface="Times New Roman" pitchFamily="18" charset="0"/>
              </a:rPr>
              <a:t>(Re) Elaboração do Plano</a:t>
            </a:r>
          </a:p>
        </p:txBody>
      </p:sp>
      <p:sp>
        <p:nvSpPr>
          <p:cNvPr id="46084" name="AutoShape 1028"/>
          <p:cNvSpPr>
            <a:spLocks noChangeArrowheads="1"/>
          </p:cNvSpPr>
          <p:nvPr/>
        </p:nvSpPr>
        <p:spPr bwMode="auto">
          <a:xfrm>
            <a:off x="4267200" y="2362200"/>
            <a:ext cx="409575" cy="685800"/>
          </a:xfrm>
          <a:prstGeom prst="downArrow">
            <a:avLst>
              <a:gd name="adj1" fmla="val 50000"/>
              <a:gd name="adj2" fmla="val 418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46085" name="Text Box 1029"/>
          <p:cNvSpPr txBox="1">
            <a:spLocks noChangeArrowheads="1"/>
          </p:cNvSpPr>
          <p:nvPr/>
        </p:nvSpPr>
        <p:spPr bwMode="auto">
          <a:xfrm>
            <a:off x="3048000" y="30480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BR" sz="2800">
                <a:solidFill>
                  <a:schemeClr val="tx1"/>
                </a:solidFill>
                <a:latin typeface="Times New Roman" pitchFamily="18" charset="0"/>
              </a:rPr>
              <a:t>Realização interativa</a:t>
            </a:r>
          </a:p>
        </p:txBody>
      </p:sp>
      <p:sp>
        <p:nvSpPr>
          <p:cNvPr id="46086" name="AutoShape 1030"/>
          <p:cNvSpPr>
            <a:spLocks noChangeArrowheads="1"/>
          </p:cNvSpPr>
          <p:nvPr/>
        </p:nvSpPr>
        <p:spPr bwMode="auto">
          <a:xfrm>
            <a:off x="4284663" y="3860800"/>
            <a:ext cx="333375" cy="685800"/>
          </a:xfrm>
          <a:prstGeom prst="downArrow">
            <a:avLst>
              <a:gd name="adj1" fmla="val 50000"/>
              <a:gd name="adj2" fmla="val 514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46087" name="Text Box 1031"/>
          <p:cNvSpPr txBox="1">
            <a:spLocks noChangeArrowheads="1"/>
          </p:cNvSpPr>
          <p:nvPr/>
        </p:nvSpPr>
        <p:spPr bwMode="auto">
          <a:xfrm>
            <a:off x="2819400" y="4724400"/>
            <a:ext cx="350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BR" sz="2800">
                <a:solidFill>
                  <a:schemeClr val="tx1"/>
                </a:solidFill>
                <a:latin typeface="Times New Roman" pitchFamily="18" charset="0"/>
              </a:rPr>
              <a:t>Avaliação de conjunto</a:t>
            </a:r>
          </a:p>
        </p:txBody>
      </p:sp>
      <p:sp>
        <p:nvSpPr>
          <p:cNvPr id="46094" name="AutoShape 1038"/>
          <p:cNvSpPr>
            <a:spLocks noChangeArrowheads="1"/>
          </p:cNvSpPr>
          <p:nvPr/>
        </p:nvSpPr>
        <p:spPr bwMode="auto">
          <a:xfrm rot="-10612677">
            <a:off x="995363" y="1531938"/>
            <a:ext cx="1371600" cy="3714750"/>
          </a:xfrm>
          <a:prstGeom prst="curvedLeftArrow">
            <a:avLst>
              <a:gd name="adj1" fmla="val 54167"/>
              <a:gd name="adj2" fmla="val 10833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Solstí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160</TotalTime>
  <Words>209</Words>
  <Application>Microsoft Office PowerPoint</Application>
  <PresentationFormat>Apresentação na tela (4:3)</PresentationFormat>
  <Paragraphs>22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4" baseType="lpstr">
      <vt:lpstr>Solstício</vt:lpstr>
      <vt:lpstr>Nosso papel como instrumento mediador de políticas</vt:lpstr>
      <vt:lpstr>Apresentação do PowerPoint</vt:lpstr>
      <vt:lpstr>“ Como o corpo se forma inicialmente dentro  do seio materno , assim  a consciência do homem desperta envolvida na consciência alheia”                                                (Bakhtin) </vt:lpstr>
      <vt:lpstr>Apresentação do PowerPoint</vt:lpstr>
      <vt:lpstr>Apresentação do PowerPoint</vt:lpstr>
      <vt:lpstr>Apresentação do PowerPoint</vt:lpstr>
      <vt:lpstr>Deficiência     Atividades    Participação</vt:lpstr>
      <vt:lpstr>Apresentação do PowerPoint</vt:lpstr>
      <vt:lpstr>Apresentação do PowerPoint</vt:lpstr>
      <vt:lpstr>Apresentação do PowerPoint</vt:lpstr>
      <vt:lpstr>Apresentação do PowerPoint</vt:lpstr>
      <vt:lpstr>“Ao assumir o papel de mediador pedagógico, o professor torna-se provocador, contraditor, facilitador, orientador. (...) primeiro o professor faz a leitura do conteúdo, apropriando-se dele. Em seguida, coloca-o à disposição dos alunos que, por sua vez, o refazem, o reconstroem para si, tornando-o seu, dando-lhe um novo sentido.”    (GASPARIN, 2007) 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Mediação Pedagógica na sala de Aula.</dc:title>
  <dc:creator>Edite</dc:creator>
  <cp:lastModifiedBy>User</cp:lastModifiedBy>
  <cp:revision>10</cp:revision>
  <dcterms:created xsi:type="dcterms:W3CDTF">2012-09-24T22:40:20Z</dcterms:created>
  <dcterms:modified xsi:type="dcterms:W3CDTF">2014-06-09T22:57:30Z</dcterms:modified>
</cp:coreProperties>
</file>